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7" r:id="rId1"/>
  </p:sldMasterIdLst>
  <p:notesMasterIdLst>
    <p:notesMasterId r:id="rId4"/>
  </p:notesMasterIdLst>
  <p:handoutMasterIdLst>
    <p:handoutMasterId r:id="rId5"/>
  </p:handoutMasterIdLst>
  <p:sldIdLst>
    <p:sldId id="639" r:id="rId2"/>
    <p:sldId id="641" r:id="rId3"/>
  </p:sldIdLst>
  <p:sldSz cx="7559675" cy="10079038"/>
  <p:notesSz cx="6797675" cy="9928225"/>
  <p:embeddedFontLst>
    <p:embeddedFont>
      <p:font typeface="Tahoma" panose="020B0604030504040204" pitchFamily="3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Segoe UI Light" panose="020B0502040204020203" pitchFamily="34" charset="0"/>
      <p:regular r:id="rId16"/>
    </p:embeddedFont>
    <p:embeddedFont>
      <p:font typeface="DIN Pro Cond Bold" panose="020B0806020101010102" pitchFamily="34" charset="-52"/>
      <p:bold r:id="rId17"/>
      <p:boldItalic r:id="rId18"/>
    </p:embeddedFont>
    <p:embeddedFont>
      <p:font typeface="Pragmatica Light" panose="020B0604020202020204" charset="0"/>
      <p:regular r:id="rId19"/>
    </p:embeddedFont>
    <p:embeddedFont>
      <p:font typeface="DIN Pro Regular" panose="020B0504020101020102" pitchFamily="34" charset="0"/>
      <p:regular r:id="rId20"/>
      <p:italic r:id="rId21"/>
    </p:embeddedFont>
  </p:embeddedFontLst>
  <p:custDataLst>
    <p:tags r:id="rId22"/>
  </p:custDataLst>
  <p:defaultTextStyle>
    <a:defPPr>
      <a:defRPr lang="ru-RU"/>
    </a:defPPr>
    <a:lvl1pPr marL="0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1pPr>
    <a:lvl2pPr marL="694814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2pPr>
    <a:lvl3pPr marL="1389667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3pPr>
    <a:lvl4pPr marL="2084492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4pPr>
    <a:lvl5pPr marL="2779333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5pPr>
    <a:lvl6pPr marL="3474144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6pPr>
    <a:lvl7pPr marL="4168955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7pPr>
    <a:lvl8pPr marL="4863795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8pPr>
    <a:lvl9pPr marL="5558619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5" userDrawn="1">
          <p15:clr>
            <a:srgbClr val="A4A3A4"/>
          </p15:clr>
        </p15:guide>
        <p15:guide id="2" orient="horz" pos="5774" userDrawn="1">
          <p15:clr>
            <a:srgbClr val="A4A3A4"/>
          </p15:clr>
        </p15:guide>
        <p15:guide id="3" pos="2074" userDrawn="1">
          <p15:clr>
            <a:srgbClr val="A4A3A4"/>
          </p15:clr>
        </p15:guide>
        <p15:guide id="4" orient="horz" pos="1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6E"/>
    <a:srgbClr val="E4E9EC"/>
    <a:srgbClr val="0D7D91"/>
    <a:srgbClr val="138699"/>
    <a:srgbClr val="2E7F77"/>
    <a:srgbClr val="D1F5FB"/>
    <a:srgbClr val="E7FDFC"/>
    <a:srgbClr val="D9F5FB"/>
    <a:srgbClr val="108CA4"/>
    <a:srgbClr val="C9F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242" autoAdjust="0"/>
  </p:normalViewPr>
  <p:slideViewPr>
    <p:cSldViewPr snapToGrid="0">
      <p:cViewPr>
        <p:scale>
          <a:sx n="100" d="100"/>
          <a:sy n="100" d="100"/>
        </p:scale>
        <p:origin x="-2532" y="168"/>
      </p:cViewPr>
      <p:guideLst>
        <p:guide orient="horz" pos="635"/>
        <p:guide orient="horz" pos="5774"/>
        <p:guide orient="horz" pos="1300"/>
        <p:guide pos="2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5409DE4-4497-46E6-90CD-8DEB3987F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78B37D2-338A-4C7A-8DCD-F8DA312472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DBEA56-73EB-43CF-A695-B2F7380E71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100"/>
            </a:lvl1pPr>
          </a:lstStyle>
          <a:p>
            <a:fld id="{DEA77BC7-BA16-43B2-94BA-A0246A3C9B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97C4B46D-25FA-6146-A7C3-6B95E7D32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100"/>
            </a:lvl1pPr>
          </a:lstStyle>
          <a:p>
            <a:fld id="{A205ABB5-2C20-0141-94A9-B03EAE651B48}" type="datetimeFigureOut">
              <a:rPr lang="ru-RU" smtClean="0"/>
              <a:t>06.02.2023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4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100"/>
            </a:lvl1pPr>
          </a:lstStyle>
          <a:p>
            <a:fld id="{C201694D-7A25-4314-878A-48D5CAF8C71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100"/>
            </a:lvl1pPr>
          </a:lstStyle>
          <a:p>
            <a:fld id="{AC7207FD-8738-4E92-8ED9-5B5D8B22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1pPr>
    <a:lvl2pPr marL="694814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2pPr>
    <a:lvl3pPr marL="1389667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3pPr>
    <a:lvl4pPr marL="2084492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4pPr>
    <a:lvl5pPr marL="2779333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5pPr>
    <a:lvl6pPr marL="3474144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6pPr>
    <a:lvl7pPr marL="4168955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7pPr>
    <a:lvl8pPr marL="4863795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8pPr>
    <a:lvl9pPr marL="5558619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82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3" pos="2418" userDrawn="1">
          <p15:clr>
            <a:srgbClr val="FBAE40"/>
          </p15:clr>
        </p15:guide>
        <p15:guide id="4" pos="23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17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8E94FC0-35D2-44AE-AEE5-71505C6D0A20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91442299"/>
              </p:ext>
            </p:extLst>
          </p:nvPr>
        </p:nvGraphicFramePr>
        <p:xfrm>
          <a:off x="992" y="2349"/>
          <a:ext cx="984" cy="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9" name="Слайд think-cell" r:id="rId8" imgW="383" imgH="384" progId="TCLayout.ActiveDocument.1">
                  <p:embed/>
                </p:oleObj>
              </mc:Choice>
              <mc:Fallback>
                <p:oleObj name="Слайд think-cell" r:id="rId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98E94FC0-35D2-44AE-AEE5-71505C6D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2" y="2349"/>
                        <a:ext cx="984" cy="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4A7D9650-46B3-4E96-A668-2171F65028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" y="58"/>
            <a:ext cx="98434" cy="23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861560"/>
            <a:endParaRPr lang="en-US" sz="4148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Rectangle 3" hidden="1">
            <a:extLst>
              <a:ext uri="{FF2B5EF4-FFF2-40B4-BE49-F238E27FC236}">
                <a16:creationId xmlns:a16="http://schemas.microsoft.com/office/drawing/2014/main" xmlns="" id="{7967FCF1-34EC-574C-B2CA-A693B01EBD1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22" y="58"/>
            <a:ext cx="98434" cy="23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861560"/>
            <a:endParaRPr lang="en-US" sz="4148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861560" rtl="0" eaLnBrk="1" latinLnBrk="0" hangingPunct="1">
        <a:lnSpc>
          <a:spcPct val="90000"/>
        </a:lnSpc>
        <a:spcBef>
          <a:spcPct val="0"/>
        </a:spcBef>
        <a:buNone/>
        <a:defRPr sz="5363" b="1" i="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861560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None/>
        <a:defRPr sz="2347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6185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076954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5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507722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1938490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369282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58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230841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661631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0772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61560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292340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23118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153907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584673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015442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446214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8108" userDrawn="1">
          <p15:clr>
            <a:srgbClr val="F26B43"/>
          </p15:clr>
        </p15:guide>
        <p15:guide id="6" pos="159" userDrawn="1">
          <p15:clr>
            <a:srgbClr val="F26B43"/>
          </p15:clr>
        </p15:guide>
        <p15:guide id="8" orient="horz" pos="6044" userDrawn="1">
          <p15:clr>
            <a:srgbClr val="F26B43"/>
          </p15:clr>
        </p15:guide>
        <p15:guide id="9" orient="horz" pos="289" userDrawn="1">
          <p15:clr>
            <a:srgbClr val="F26B43"/>
          </p15:clr>
        </p15:guide>
        <p15:guide id="10" pos="46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Sum@veb.ru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45571" y="278458"/>
            <a:ext cx="7067550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61560">
              <a:lnSpc>
                <a:spcPct val="90000"/>
              </a:lnSpc>
              <a:spcBef>
                <a:spcPct val="0"/>
              </a:spcBef>
              <a:buNone/>
              <a:defRPr sz="3300" b="1" i="0"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АО «</a:t>
            </a:r>
            <a:r>
              <a:rPr lang="ru-RU" dirty="0" err="1" smtClean="0"/>
              <a:t>Тутаевская</a:t>
            </a:r>
            <a:r>
              <a:rPr lang="ru-RU" dirty="0" smtClean="0"/>
              <a:t> ПГУ»</a:t>
            </a:r>
            <a:r>
              <a:rPr lang="en-US" dirty="0" smtClean="0"/>
              <a:t> (</a:t>
            </a:r>
            <a:r>
              <a:rPr lang="ru-RU" dirty="0" smtClean="0"/>
              <a:t>АО «ТПГУ»)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95971" y="4019679"/>
            <a:ext cx="3625200" cy="10841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>
                <a:solidFill>
                  <a:srgbClr val="50B46E"/>
                </a:solidFill>
                <a:latin typeface="+mj-lt"/>
              </a:rPr>
              <a:t>Оборудование</a:t>
            </a:r>
          </a:p>
          <a:p>
            <a:pPr marL="216000" indent="-216000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4 энергетические </a:t>
            </a:r>
            <a:r>
              <a:rPr lang="ru-RU" sz="1400" spc="-10" dirty="0">
                <a:ea typeface="Tahoma" panose="020B0604030504040204" pitchFamily="34" charset="0"/>
                <a:cs typeface="Tahoma" panose="020B0604030504040204" pitchFamily="34" charset="0"/>
              </a:rPr>
              <a:t>установки </a:t>
            </a:r>
            <a:endParaRPr lang="ru-RU" sz="1400" spc="-1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2 паровые турбины</a:t>
            </a:r>
            <a:endParaRPr 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4 паровых котла</a:t>
            </a:r>
            <a:endParaRPr 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97773" y="5406393"/>
            <a:ext cx="3625200" cy="81535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>
                <a:solidFill>
                  <a:srgbClr val="50B46E"/>
                </a:solidFill>
                <a:latin typeface="+mj-lt"/>
              </a:rPr>
              <a:t>Земельный участок </a:t>
            </a:r>
          </a:p>
          <a:p>
            <a:pPr marL="216000" indent="-216000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Общая площадь –</a:t>
            </a:r>
            <a:r>
              <a:rPr lang="en-US" sz="1400" spc="-1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53 тыс. кв. м.</a:t>
            </a:r>
          </a:p>
          <a:p>
            <a:pPr marL="216000" indent="-216000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400" spc="-10" dirty="0">
                <a:ea typeface="Tahoma" panose="020B0604030504040204" pitchFamily="34" charset="0"/>
                <a:cs typeface="Tahoma" panose="020B0604030504040204" pitchFamily="34" charset="0"/>
              </a:rPr>
              <a:t>Долгосрочная аренда </a:t>
            </a: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до 2031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7373" y="972331"/>
            <a:ext cx="7066800" cy="720000"/>
          </a:xfrm>
          <a:prstGeom prst="rect">
            <a:avLst/>
          </a:prstGeom>
          <a:solidFill>
            <a:srgbClr val="50B46E"/>
          </a:solidFill>
        </p:spPr>
        <p:txBody>
          <a:bodyPr wrap="square" lIns="108000" tIns="54000" rIns="54000" bIns="54000" anchor="ctr" anchorCtr="0">
            <a:noAutofit/>
          </a:bodyPr>
          <a:lstStyle/>
          <a:p>
            <a:pPr>
              <a:lnSpc>
                <a:spcPct val="95000"/>
              </a:lnSpc>
            </a:pPr>
            <a:endParaRPr lang="ru-RU" sz="1900" b="1" spc="-1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D646AE9-8CB9-A546-926A-A4D2C021B3DF}"/>
              </a:ext>
            </a:extLst>
          </p:cNvPr>
          <p:cNvSpPr txBox="1"/>
          <p:nvPr/>
        </p:nvSpPr>
        <p:spPr>
          <a:xfrm>
            <a:off x="397773" y="1054563"/>
            <a:ext cx="6774085" cy="555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61560">
              <a:lnSpc>
                <a:spcPct val="90000"/>
              </a:lnSpc>
              <a:spcBef>
                <a:spcPct val="0"/>
              </a:spcBef>
              <a:buNone/>
              <a:defRPr sz="1900" b="1" i="0">
                <a:solidFill>
                  <a:srgbClr val="296BA5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ru-RU" spc="-10" dirty="0" smtClean="0">
                <a:solidFill>
                  <a:schemeClr val="bg1"/>
                </a:solidFill>
              </a:rPr>
              <a:t>Парогазовая электростанция (ПГУ-ТЭС)</a:t>
            </a:r>
            <a:endParaRPr lang="en-US" spc="-10" dirty="0" smtClean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ru-RU" spc="-10" dirty="0" smtClean="0">
                <a:solidFill>
                  <a:schemeClr val="bg1"/>
                </a:solidFill>
              </a:rPr>
              <a:t>г. Тутаев,</a:t>
            </a:r>
            <a:r>
              <a:rPr lang="en-US" spc="-10" dirty="0" smtClean="0">
                <a:solidFill>
                  <a:schemeClr val="bg1"/>
                </a:solidFill>
              </a:rPr>
              <a:t> </a:t>
            </a:r>
            <a:r>
              <a:rPr lang="ru-RU" spc="-10" dirty="0" smtClean="0">
                <a:solidFill>
                  <a:schemeClr val="bg1"/>
                </a:solidFill>
              </a:rPr>
              <a:t>Ярославская область </a:t>
            </a:r>
            <a:endParaRPr lang="ru-RU" spc="-1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7773" y="7420978"/>
            <a:ext cx="6915348" cy="1762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 smtClean="0">
                <a:solidFill>
                  <a:srgbClr val="50B46E"/>
                </a:solidFill>
                <a:latin typeface="+mj-lt"/>
              </a:rPr>
              <a:t>Преимущества</a:t>
            </a:r>
            <a:endParaRPr lang="ru-RU" sz="1900" b="1" spc="-10" dirty="0">
              <a:solidFill>
                <a:srgbClr val="50B46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defRPr/>
            </a:pPr>
            <a:r>
              <a:rPr lang="ru-RU" alt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Возможность разделения ПГУ-ТЭС на имущество:</a:t>
            </a:r>
            <a:endParaRPr lang="ru-RU" alt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парогазовой теплоэлектростанции;</a:t>
            </a:r>
            <a:endParaRPr lang="ru-RU" alt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ru-RU" alt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районной котельной.</a:t>
            </a:r>
            <a:endParaRPr lang="ru-RU" alt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defRPr/>
            </a:pPr>
            <a:r>
              <a:rPr lang="ru-RU" alt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Имущество ПГУ </a:t>
            </a:r>
            <a:r>
              <a:rPr lang="ru-RU" altLang="ru-RU" sz="1400" spc="-10" dirty="0">
                <a:ea typeface="Tahoma" panose="020B0604030504040204" pitchFamily="34" charset="0"/>
                <a:cs typeface="Tahoma" panose="020B0604030504040204" pitchFamily="34" charset="0"/>
              </a:rPr>
              <a:t>и районной котельной представлено </a:t>
            </a:r>
            <a:r>
              <a:rPr lang="ru-RU" alt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двумя комплексами, </a:t>
            </a:r>
            <a:r>
              <a:rPr lang="ru-RU" altLang="ru-RU" sz="1400" spc="-10" dirty="0">
                <a:ea typeface="Tahoma" panose="020B0604030504040204" pitchFamily="34" charset="0"/>
                <a:cs typeface="Tahoma" panose="020B0604030504040204" pitchFamily="34" charset="0"/>
              </a:rPr>
              <a:t>расположенными на смежных участках и </a:t>
            </a:r>
            <a:r>
              <a:rPr lang="ru-RU" alt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технологически объединенных системой </a:t>
            </a:r>
            <a:r>
              <a:rPr lang="ru-RU" altLang="ru-RU" sz="1400" spc="-10" dirty="0">
                <a:ea typeface="Tahoma" panose="020B0604030504040204" pitchFamily="34" charset="0"/>
                <a:cs typeface="Tahoma" panose="020B0604030504040204" pitchFamily="34" charset="0"/>
              </a:rPr>
              <a:t>трубопроводов. </a:t>
            </a:r>
            <a:endParaRPr 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971" y="6411881"/>
            <a:ext cx="3625200" cy="54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>
                <a:solidFill>
                  <a:srgbClr val="50B46E"/>
                </a:solidFill>
                <a:latin typeface="+mj-lt"/>
              </a:rPr>
              <a:t>Численность персонала</a:t>
            </a:r>
          </a:p>
          <a:p>
            <a:pPr marL="216000" indent="-216000" defTabSz="1007943">
              <a:lnSpc>
                <a:spcPct val="95000"/>
              </a:lnSpc>
              <a:spcBef>
                <a:spcPts val="5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400" spc="-1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230-260 человек</a:t>
            </a:r>
            <a:endParaRPr lang="ru-RU" sz="1400" spc="-1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0C72AA31-D7D9-5347-9D9B-F9C8E78C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4096" y="323780"/>
            <a:ext cx="470077" cy="3664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646AE9-8CB9-A546-926A-A4D2C021B3DF}"/>
              </a:ext>
            </a:extLst>
          </p:cNvPr>
          <p:cNvSpPr txBox="1"/>
          <p:nvPr/>
        </p:nvSpPr>
        <p:spPr>
          <a:xfrm>
            <a:off x="395971" y="1968979"/>
            <a:ext cx="3625200" cy="277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61560">
              <a:lnSpc>
                <a:spcPct val="90000"/>
              </a:lnSpc>
              <a:spcBef>
                <a:spcPct val="0"/>
              </a:spcBef>
              <a:buNone/>
              <a:defRPr sz="1900" b="1" i="0">
                <a:solidFill>
                  <a:srgbClr val="296BA5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pPr defTabSz="1007943">
              <a:lnSpc>
                <a:spcPct val="95000"/>
              </a:lnSpc>
              <a:spcBef>
                <a:spcPts val="600"/>
              </a:spcBef>
              <a:buClr>
                <a:srgbClr val="50B46E"/>
              </a:buClr>
              <a:buSzPct val="115000"/>
              <a:defRPr/>
            </a:pPr>
            <a:r>
              <a:rPr lang="ru-RU" spc="-10" dirty="0">
                <a:solidFill>
                  <a:srgbClr val="50B46E"/>
                </a:solidFill>
                <a:ea typeface="+mn-ea"/>
                <a:cs typeface="+mn-cs"/>
              </a:rPr>
              <a:t>Производственные мощности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95971" y="2423217"/>
            <a:ext cx="3625200" cy="1276058"/>
          </a:xfrm>
          <a:prstGeom prst="rect">
            <a:avLst/>
          </a:prstGeom>
          <a:solidFill>
            <a:schemeClr val="bg1"/>
          </a:solidFill>
          <a:ln w="25400">
            <a:solidFill>
              <a:srgbClr val="50B46E"/>
            </a:solidFill>
          </a:ln>
          <a:effectLst>
            <a:outerShdw blurRad="266700" dist="1143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5000"/>
              </a:lnSpc>
              <a:spcBef>
                <a:spcPts val="700"/>
              </a:spcBef>
            </a:pPr>
            <a:endParaRPr lang="ru-RU" sz="1400" spc="-10">
              <a:solidFill>
                <a:prstClr val="white"/>
              </a:solidFill>
              <a:latin typeface="Pragmatica Ligh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67150" y="2696177"/>
            <a:ext cx="1934668" cy="277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700"/>
              </a:spcBef>
              <a:buClr>
                <a:srgbClr val="50B46E"/>
              </a:buClr>
              <a:buSzPct val="115000"/>
              <a:defRPr/>
            </a:pPr>
            <a:r>
              <a:rPr lang="ru-RU" sz="1900" spc="-1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Тепловая</a:t>
            </a:r>
            <a:endParaRPr lang="ru-RU" sz="1900" spc="-1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70571" y="2544001"/>
            <a:ext cx="2000548" cy="46782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700"/>
              </a:spcBef>
              <a:buClr>
                <a:srgbClr val="50B46E"/>
              </a:buClr>
              <a:buSzPct val="115000"/>
            </a:pPr>
            <a:r>
              <a:rPr lang="ru-RU" sz="3200" b="1" spc="-10" dirty="0" smtClean="0">
                <a:latin typeface="+mj-lt"/>
              </a:rPr>
              <a:t>48</a:t>
            </a:r>
            <a:r>
              <a:rPr lang="ru-RU" sz="1900" b="1" spc="-10" dirty="0" smtClean="0">
                <a:latin typeface="+mj-lt"/>
              </a:rPr>
              <a:t> Гкал/ч</a:t>
            </a:r>
            <a:endParaRPr lang="ru-RU" sz="1900" b="1" spc="-10" dirty="0"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867150" y="3243797"/>
            <a:ext cx="1979421" cy="277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700"/>
              </a:spcBef>
              <a:buClr>
                <a:srgbClr val="50B46E"/>
              </a:buClr>
              <a:buSzPct val="115000"/>
              <a:defRPr/>
            </a:pPr>
            <a:r>
              <a:rPr lang="ru-RU" sz="1900" spc="-1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Электрическая</a:t>
            </a:r>
            <a:endParaRPr lang="ru-RU" sz="1900" spc="-1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70571" y="3110671"/>
            <a:ext cx="2000548" cy="46782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700"/>
              </a:spcBef>
              <a:buClr>
                <a:srgbClr val="50B46E"/>
              </a:buClr>
              <a:buSzPct val="115000"/>
            </a:pPr>
            <a:r>
              <a:rPr lang="ru-RU" sz="3200" b="1" spc="-10" dirty="0" smtClean="0">
                <a:latin typeface="+mj-lt"/>
              </a:rPr>
              <a:t>52</a:t>
            </a:r>
            <a:r>
              <a:rPr lang="ru-RU" sz="1900" b="1" spc="-10" dirty="0" smtClean="0">
                <a:latin typeface="+mj-lt"/>
              </a:rPr>
              <a:t> МВт</a:t>
            </a:r>
            <a:endParaRPr lang="ru-RU" sz="1900" b="1" spc="-10" dirty="0">
              <a:latin typeface="+mj-lt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70571" y="3061246"/>
            <a:ext cx="3276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52"/>
          <p:cNvGrpSpPr/>
          <p:nvPr/>
        </p:nvGrpSpPr>
        <p:grpSpPr>
          <a:xfrm>
            <a:off x="397773" y="7154431"/>
            <a:ext cx="6916400" cy="200772"/>
            <a:chOff x="397773" y="7831577"/>
            <a:chExt cx="6916400" cy="200772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>
              <a:off x="397773" y="7931963"/>
              <a:ext cx="6916400" cy="0"/>
            </a:xfrm>
            <a:prstGeom prst="line">
              <a:avLst/>
            </a:prstGeom>
            <a:ln w="19050">
              <a:solidFill>
                <a:srgbClr val="50B46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Равнобедренный треугольник 99"/>
            <p:cNvSpPr/>
            <p:nvPr/>
          </p:nvSpPr>
          <p:spPr>
            <a:xfrm rot="10800000">
              <a:off x="927099" y="7831577"/>
              <a:ext cx="368299" cy="200772"/>
            </a:xfrm>
            <a:prstGeom prst="triangle">
              <a:avLst/>
            </a:prstGeom>
            <a:solidFill>
              <a:srgbClr val="50B46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Bef>
                  <a:spcPts val="700"/>
                </a:spcBef>
              </a:pPr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6" y="2423217"/>
            <a:ext cx="2746800" cy="1830055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6" y="4391689"/>
            <a:ext cx="2746800" cy="1830055"/>
          </a:xfrm>
          <a:prstGeom prst="round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42611FE-AE3A-204E-9B67-04B531464AFF}"/>
              </a:ext>
            </a:extLst>
          </p:cNvPr>
          <p:cNvCxnSpPr>
            <a:cxnSpLocks/>
          </p:cNvCxnSpPr>
          <p:nvPr/>
        </p:nvCxnSpPr>
        <p:spPr>
          <a:xfrm>
            <a:off x="245571" y="9835430"/>
            <a:ext cx="7070400" cy="0"/>
          </a:xfrm>
          <a:prstGeom prst="line">
            <a:avLst/>
          </a:prstGeom>
          <a:ln w="12700">
            <a:solidFill>
              <a:srgbClr val="50B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0568" y="9441067"/>
            <a:ext cx="1200650" cy="2031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ru-RU" sz="1300" b="1" dirty="0">
                <a:solidFill>
                  <a:srgbClr val="50B46E"/>
                </a:solidFill>
              </a:rPr>
              <a:t>ВЭБ.РФ</a:t>
            </a:r>
            <a:r>
              <a:rPr lang="en-US" sz="1300" b="1" dirty="0">
                <a:solidFill>
                  <a:srgbClr val="50B46E"/>
                </a:solidFill>
              </a:rPr>
              <a:t>/TRADE</a:t>
            </a:r>
            <a:endParaRPr lang="ru-RU" sz="1300" b="1" dirty="0">
              <a:solidFill>
                <a:srgbClr val="50B46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73507" y="9441067"/>
            <a:ext cx="346249" cy="20005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sz="1300" b="1" dirty="0" smtClean="0">
                <a:solidFill>
                  <a:srgbClr val="50B46E"/>
                </a:solidFill>
              </a:rPr>
              <a:t>2023</a:t>
            </a:r>
            <a:endParaRPr lang="ru-RU" sz="1300" b="1" dirty="0">
              <a:solidFill>
                <a:srgbClr val="50B4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5571" y="278458"/>
            <a:ext cx="7068602" cy="457048"/>
            <a:chOff x="245571" y="278458"/>
            <a:chExt cx="7068602" cy="457048"/>
          </a:xfrm>
        </p:grpSpPr>
        <p:sp>
          <p:nvSpPr>
            <p:cNvPr id="21" name="Заголовок 4"/>
            <p:cNvSpPr txBox="1">
              <a:spLocks/>
            </p:cNvSpPr>
            <p:nvPr/>
          </p:nvSpPr>
          <p:spPr>
            <a:xfrm>
              <a:off x="245571" y="278458"/>
              <a:ext cx="7067550" cy="4570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defTabSz="861560">
                <a:lnSpc>
                  <a:spcPct val="90000"/>
                </a:lnSpc>
                <a:spcBef>
                  <a:spcPct val="0"/>
                </a:spcBef>
                <a:buNone/>
                <a:defRPr sz="3300" b="1" i="0">
                  <a:latin typeface="+mj-lt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ru-RU" dirty="0"/>
                <a:t>Предложение о реализации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0C72AA31-D7D9-5347-9D9B-F9C8E78C3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44096" y="323780"/>
              <a:ext cx="470077" cy="366405"/>
            </a:xfrm>
            <a:prstGeom prst="rect">
              <a:avLst/>
            </a:prstGeom>
          </p:spPr>
        </p:pic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5" y="-75865"/>
            <a:ext cx="7126230" cy="1007903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42611FE-AE3A-204E-9B67-04B531464AFF}"/>
              </a:ext>
            </a:extLst>
          </p:cNvPr>
          <p:cNvCxnSpPr>
            <a:cxnSpLocks/>
          </p:cNvCxnSpPr>
          <p:nvPr/>
        </p:nvCxnSpPr>
        <p:spPr>
          <a:xfrm>
            <a:off x="245571" y="9687146"/>
            <a:ext cx="7070400" cy="0"/>
          </a:xfrm>
          <a:prstGeom prst="line">
            <a:avLst/>
          </a:prstGeom>
          <a:ln w="12700">
            <a:solidFill>
              <a:srgbClr val="50B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568" y="9292783"/>
            <a:ext cx="1200650" cy="2031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ru-RU" sz="1300" b="1" dirty="0">
                <a:solidFill>
                  <a:srgbClr val="50B46E"/>
                </a:solidFill>
              </a:rPr>
              <a:t>ВЭБ.РФ</a:t>
            </a:r>
            <a:r>
              <a:rPr lang="en-US" sz="1300" b="1" dirty="0">
                <a:solidFill>
                  <a:srgbClr val="50B46E"/>
                </a:solidFill>
              </a:rPr>
              <a:t>/TRADE</a:t>
            </a:r>
            <a:endParaRPr lang="ru-RU" sz="1300" b="1" dirty="0">
              <a:solidFill>
                <a:srgbClr val="50B46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507" y="9292783"/>
            <a:ext cx="346249" cy="20005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sz="1300" b="1" dirty="0" smtClean="0">
                <a:solidFill>
                  <a:srgbClr val="50B46E"/>
                </a:solidFill>
              </a:rPr>
              <a:t>2023</a:t>
            </a:r>
            <a:endParaRPr lang="ru-RU" sz="1300" b="1" dirty="0">
              <a:solidFill>
                <a:srgbClr val="50B46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5571" y="7009756"/>
            <a:ext cx="7095600" cy="2174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23">
              <a:spcAft>
                <a:spcPts val="400"/>
              </a:spcAft>
            </a:pP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Информация по указанному лоту и справочные материалы подготовлены с целью представить потенциальным инвесторам,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заинтересованным</a:t>
            </a:r>
            <a:b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приобретении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лота, справочную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информацию об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активе.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Настоящим ВЭБ.РФ уведомляет об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исключительно</a:t>
            </a:r>
            <a:r>
              <a:rPr lang="en-US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информационном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характере размещенных информационных материалов и о том, что данная информация, а также порядок взаимодействия с потенциальными инвесторами может быть изменена в любой момент времени в одностороннем порядке по решению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ВЭБ.РФ.</a:t>
            </a:r>
            <a:endParaRPr lang="ru-RU" sz="800" spc="-13" dirty="0">
              <a:solidFill>
                <a:schemeClr val="tx1">
                  <a:lumMod val="50000"/>
                  <a:lumOff val="50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defTabSz="609523">
              <a:spcAft>
                <a:spcPts val="400"/>
              </a:spcAft>
            </a:pP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Потенциальные инвесторы признают, что они самостоятельно принимают решение по обращению в ВЭБ.РФ касательно размещенного предложения, исходя из самостоятельной оценки экономической целесообразности, а также связанных с лотом экономических, юридических и иных рисков. Потенциальные инвесторы не вправе предъявлять к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</a:t>
            </a:r>
            <a:r>
              <a:rPr lang="en-US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какие-либо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претензии или требования, вытекающие из содержания размещенных информационных материалов и процедуры обращения, описанной в них.</a:t>
            </a:r>
          </a:p>
          <a:p>
            <a:pPr defTabSz="609523">
              <a:spcAft>
                <a:spcPts val="400"/>
              </a:spcAft>
            </a:pP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</a:t>
            </a:r>
            <a:r>
              <a:rPr lang="en-US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несет ответственности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перед потенциальными инвесторами за решения, принятые ими, независимо от того, в какой степени такие решения учитывают информацию, предоставленную в размещенных информационных материалах или иных документах и информации, предоставленной им в рамках последующих ответов на запросы.</a:t>
            </a:r>
          </a:p>
          <a:p>
            <a:pPr defTabSz="609523">
              <a:spcAft>
                <a:spcPts val="400"/>
              </a:spcAft>
            </a:pP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 сохраняет за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собой право отказаться от реализации лота в соответствии с его структурой, изменить сроки и/или условия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взаимодействия</a:t>
            </a:r>
            <a:b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любое время. При этом они не обязаны указывать причину такого отказа или изменений. Такие действия 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 не </a:t>
            </a: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могут рассматриваться как недобросовестные в контексте статьи 434.1 Гражданского кодекса Российской Федерации.</a:t>
            </a:r>
          </a:p>
          <a:p>
            <a:pPr defTabSz="609523">
              <a:spcAft>
                <a:spcPts val="400"/>
              </a:spcAft>
            </a:pPr>
            <a:r>
              <a:rPr lang="ru-RU" sz="800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Потенциальные инвесторы не должны истолковывать содержание размещенных информационных материалов, равно как и любую предшествующую или последующую информацию как консультации юридического, делового, бухгалтерского, налогового или иного характера</a:t>
            </a:r>
            <a:r>
              <a:rPr lang="ru-RU" sz="800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</a:t>
            </a:r>
            <a:endParaRPr lang="ru-RU" sz="800" spc="-13" dirty="0">
              <a:solidFill>
                <a:schemeClr val="tx1">
                  <a:lumMod val="50000"/>
                  <a:lumOff val="50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716D26E-77EF-1745-94A6-AC35313CC933}"/>
              </a:ext>
            </a:extLst>
          </p:cNvPr>
          <p:cNvCxnSpPr>
            <a:cxnSpLocks/>
          </p:cNvCxnSpPr>
          <p:nvPr/>
        </p:nvCxnSpPr>
        <p:spPr>
          <a:xfrm>
            <a:off x="245571" y="6747816"/>
            <a:ext cx="7070400" cy="0"/>
          </a:xfrm>
          <a:prstGeom prst="line">
            <a:avLst/>
          </a:prstGeom>
          <a:ln w="12700">
            <a:solidFill>
              <a:srgbClr val="50B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696623" y="4455508"/>
            <a:ext cx="361649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buClr>
                <a:srgbClr val="296BA5"/>
              </a:buClr>
              <a:buSzPct val="130000"/>
            </a:pPr>
            <a:r>
              <a:rPr lang="ru-RU" sz="1400" b="1" spc="-40" dirty="0">
                <a:solidFill>
                  <a:srgbClr val="000000"/>
                </a:solidFill>
              </a:rPr>
              <a:t>ВЭБ.РФ</a:t>
            </a:r>
          </a:p>
          <a:p>
            <a:pPr>
              <a:spcBef>
                <a:spcPts val="600"/>
              </a:spcBef>
              <a:buClr>
                <a:srgbClr val="296BA5"/>
              </a:buClr>
              <a:buSzPct val="130000"/>
            </a:pPr>
            <a:r>
              <a:rPr lang="ru-RU" sz="1400" spc="-40" dirty="0" smtClean="0">
                <a:solidFill>
                  <a:srgbClr val="000000"/>
                </a:solidFill>
              </a:rPr>
              <a:t>125009, Россия, Москва</a:t>
            </a:r>
            <a:r>
              <a:rPr lang="ru-RU" sz="1400" spc="-40" dirty="0">
                <a:solidFill>
                  <a:srgbClr val="000000"/>
                </a:solidFill>
              </a:rPr>
              <a:t>, ул. Воздвиженка, </a:t>
            </a:r>
            <a:r>
              <a:rPr lang="ru-RU" sz="1400" spc="-40" dirty="0" smtClean="0">
                <a:solidFill>
                  <a:srgbClr val="000000"/>
                </a:solidFill>
              </a:rPr>
              <a:t>д.10</a:t>
            </a:r>
            <a:endParaRPr lang="ru-RU" sz="1400" spc="-40" dirty="0">
              <a:solidFill>
                <a:srgbClr val="000000"/>
              </a:solidFill>
            </a:endParaRPr>
          </a:p>
        </p:txBody>
      </p:sp>
      <p:sp>
        <p:nvSpPr>
          <p:cNvPr id="29" name="Заголовок 4"/>
          <p:cNvSpPr txBox="1">
            <a:spLocks/>
          </p:cNvSpPr>
          <p:nvPr/>
        </p:nvSpPr>
        <p:spPr>
          <a:xfrm>
            <a:off x="394382" y="6200404"/>
            <a:ext cx="65" cy="2616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marL="285750" indent="-285750">
              <a:spcBef>
                <a:spcPts val="900"/>
              </a:spcBef>
              <a:buClr>
                <a:srgbClr val="296BA5"/>
              </a:buClr>
              <a:buSzPct val="130000"/>
              <a:buFont typeface="Arial" panose="020B0604020202020204" pitchFamily="34" charset="0"/>
              <a:buChar char="•"/>
              <a:defRPr sz="1300" b="1" spc="-4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45571" y="4455508"/>
            <a:ext cx="2845972" cy="1900800"/>
            <a:chOff x="245571" y="4075716"/>
            <a:chExt cx="2845972" cy="19008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45571" y="4075716"/>
              <a:ext cx="2845972" cy="5081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296BA5"/>
                </a:buClr>
                <a:buSzPct val="130000"/>
              </a:pPr>
              <a:r>
                <a:rPr lang="ru-RU" sz="1400" b="1" spc="-40" dirty="0" smtClean="0">
                  <a:solidFill>
                    <a:srgbClr val="000000"/>
                  </a:solidFill>
                </a:rPr>
                <a:t>Муравьев Сергей Сергеевич</a:t>
              </a:r>
            </a:p>
            <a:p>
              <a:pPr>
                <a:spcBef>
                  <a:spcPts val="600"/>
                </a:spcBef>
                <a:buClr>
                  <a:srgbClr val="296BA5"/>
                </a:buClr>
                <a:buSzPct val="130000"/>
              </a:pPr>
              <a:r>
                <a:rPr lang="ru-RU" sz="1400" spc="-40" dirty="0">
                  <a:solidFill>
                    <a:srgbClr val="000000"/>
                  </a:solidFill>
                </a:rPr>
                <a:t>Блок по работе с активами ВЭБ.РФ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5572" y="5026116"/>
              <a:ext cx="2706190" cy="50814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296BA5"/>
                </a:buClr>
                <a:buSzPct val="130000"/>
              </a:pPr>
              <a:r>
                <a:rPr lang="ru-RU" sz="1400" b="1" spc="-40" dirty="0">
                  <a:solidFill>
                    <a:srgbClr val="000000"/>
                  </a:solidFill>
                </a:rPr>
                <a:t>Телефон</a:t>
              </a:r>
            </a:p>
            <a:p>
              <a:pPr>
                <a:spcBef>
                  <a:spcPts val="600"/>
                </a:spcBef>
                <a:buClr>
                  <a:srgbClr val="296BA5"/>
                </a:buClr>
                <a:buSzPct val="130000"/>
              </a:pPr>
              <a:r>
                <a:rPr lang="ru-RU" sz="1400" spc="-40" dirty="0">
                  <a:solidFill>
                    <a:srgbClr val="000000"/>
                  </a:solidFill>
                </a:rPr>
                <a:t>+</a:t>
              </a:r>
              <a:r>
                <a:rPr lang="ru-RU" sz="1400" spc="-40" dirty="0" smtClean="0">
                  <a:solidFill>
                    <a:srgbClr val="000000"/>
                  </a:solidFill>
                </a:rPr>
                <a:t>7</a:t>
              </a:r>
              <a:r>
                <a:rPr lang="en-US" sz="1400" spc="-40" dirty="0" smtClean="0">
                  <a:solidFill>
                    <a:srgbClr val="000000"/>
                  </a:solidFill>
                </a:rPr>
                <a:t> (</a:t>
              </a:r>
              <a:r>
                <a:rPr lang="ru-RU" sz="1400" spc="-40" dirty="0" smtClean="0">
                  <a:solidFill>
                    <a:srgbClr val="000000"/>
                  </a:solidFill>
                </a:rPr>
                <a:t>495</a:t>
              </a:r>
              <a:r>
                <a:rPr lang="en-US" sz="1400" spc="-40" dirty="0" smtClean="0">
                  <a:solidFill>
                    <a:srgbClr val="000000"/>
                  </a:solidFill>
                </a:rPr>
                <a:t>) </a:t>
              </a:r>
              <a:r>
                <a:rPr lang="ru-RU" sz="1400" spc="-40" dirty="0" smtClean="0">
                  <a:solidFill>
                    <a:srgbClr val="000000"/>
                  </a:solidFill>
                </a:rPr>
                <a:t>604</a:t>
              </a:r>
              <a:r>
                <a:rPr lang="en-US" sz="1400" spc="-40" dirty="0" smtClean="0">
                  <a:solidFill>
                    <a:srgbClr val="000000"/>
                  </a:solidFill>
                </a:rPr>
                <a:t> </a:t>
              </a:r>
              <a:r>
                <a:rPr lang="ru-RU" sz="1400" spc="-40" dirty="0" smtClean="0">
                  <a:solidFill>
                    <a:srgbClr val="000000"/>
                  </a:solidFill>
                </a:rPr>
                <a:t>6565, доб. 5609</a:t>
              </a:r>
              <a:endParaRPr lang="ru-RU" sz="1400" spc="-40" dirty="0">
                <a:solidFill>
                  <a:srgbClr val="000000"/>
                </a:solidFill>
              </a:endParaRPr>
            </a:p>
          </p:txBody>
        </p:sp>
        <p:sp>
          <p:nvSpPr>
            <p:cNvPr id="32" name="Прямоугольник 31">
              <a:hlinkClick r:id="rId5"/>
            </p:cNvPr>
            <p:cNvSpPr/>
            <p:nvPr/>
          </p:nvSpPr>
          <p:spPr>
            <a:xfrm>
              <a:off x="245571" y="5592543"/>
              <a:ext cx="2386784" cy="383973"/>
            </a:xfrm>
            <a:prstGeom prst="rect">
              <a:avLst/>
            </a:prstGeom>
            <a:solidFill>
              <a:srgbClr val="50B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700" b="1" dirty="0" smtClean="0">
                  <a:solidFill>
                    <a:srgbClr val="FFFFFF"/>
                  </a:solidFill>
                </a:rPr>
                <a:t>MuravevSS@veb.ru</a:t>
              </a:r>
              <a:endParaRPr lang="en-US" sz="17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45571" y="4026763"/>
            <a:ext cx="2706190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1560">
              <a:lnSpc>
                <a:spcPct val="90000"/>
              </a:lnSpc>
              <a:spcBef>
                <a:spcPct val="0"/>
              </a:spcBef>
            </a:pPr>
            <a:r>
              <a:rPr lang="ru-RU" sz="1900" b="1" dirty="0">
                <a:solidFill>
                  <a:srgbClr val="50B46E"/>
                </a:solidFill>
                <a:latin typeface="+mj-lt"/>
                <a:ea typeface="+mj-ea"/>
                <a:cs typeface="Segoe UI" panose="020B0502040204020203" pitchFamily="34" charset="0"/>
              </a:rPr>
              <a:t>Контактная информация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394083" y="4455508"/>
            <a:ext cx="0" cy="19008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30568" y="1185270"/>
            <a:ext cx="7110603" cy="2601578"/>
          </a:xfrm>
          <a:prstGeom prst="roundRect">
            <a:avLst>
              <a:gd name="adj" fmla="val 11636"/>
            </a:avLst>
          </a:prstGeom>
          <a:solidFill>
            <a:schemeClr val="bg1"/>
          </a:solidFill>
          <a:ln w="25400">
            <a:solidFill>
              <a:srgbClr val="50B46E"/>
            </a:solidFill>
          </a:ln>
          <a:effectLst>
            <a:outerShdw blurRad="266700" dist="1143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350" spc="-40" dirty="0">
              <a:solidFill>
                <a:prstClr val="white"/>
              </a:solidFill>
              <a:latin typeface="Pragmatica Light"/>
            </a:endParaRPr>
          </a:p>
        </p:txBody>
      </p:sp>
      <p:sp>
        <p:nvSpPr>
          <p:cNvPr id="26" name="Заголовок 4"/>
          <p:cNvSpPr txBox="1">
            <a:spLocks/>
          </p:cNvSpPr>
          <p:nvPr/>
        </p:nvSpPr>
        <p:spPr>
          <a:xfrm>
            <a:off x="394637" y="1833021"/>
            <a:ext cx="675199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285750" indent="-285750">
              <a:spcBef>
                <a:spcPts val="900"/>
              </a:spcBef>
              <a:buClr>
                <a:srgbClr val="296BA5"/>
              </a:buClr>
              <a:buSzPct val="130000"/>
              <a:buFont typeface="Arial" panose="020B0604020202020204" pitchFamily="34" charset="0"/>
              <a:buChar char="•"/>
              <a:defRPr sz="1300" spc="-40">
                <a:solidFill>
                  <a:srgbClr val="000000"/>
                </a:solidFill>
              </a:defRPr>
            </a:lvl1pPr>
          </a:lstStyle>
          <a:p>
            <a:pPr marL="180000" indent="-180000">
              <a:spcBef>
                <a:spcPts val="600"/>
              </a:spcBef>
              <a:buClr>
                <a:srgbClr val="50B46E"/>
              </a:buClr>
              <a:buSzPct val="115000"/>
            </a:pPr>
            <a:r>
              <a:rPr lang="ru-RU" sz="1400" dirty="0"/>
              <a:t>Предмет продажи: имущественный комплекс в составе единого лота</a:t>
            </a:r>
            <a:endParaRPr lang="en-US" sz="1400" dirty="0"/>
          </a:p>
          <a:p>
            <a:pPr marL="180000" indent="-180000">
              <a:spcBef>
                <a:spcPts val="600"/>
              </a:spcBef>
              <a:buClr>
                <a:srgbClr val="50B46E"/>
              </a:buClr>
              <a:buSzPct val="115000"/>
            </a:pPr>
            <a:r>
              <a:rPr lang="ru-RU" spc="-30" dirty="0" smtClean="0"/>
              <a:t>Торги в рамках процедуры банкротства (в отношении </a:t>
            </a:r>
            <a:br>
              <a:rPr lang="ru-RU" spc="-30" dirty="0" smtClean="0"/>
            </a:br>
            <a:r>
              <a:rPr lang="ru-RU" spc="-30" dirty="0" smtClean="0"/>
              <a:t>АО «ТПГУ» открыто конкурсное производство) </a:t>
            </a:r>
            <a:endParaRPr lang="ru-RU" spc="-30" dirty="0"/>
          </a:p>
          <a:p>
            <a:pPr marL="180000" indent="-180000">
              <a:spcBef>
                <a:spcPts val="600"/>
              </a:spcBef>
              <a:buClr>
                <a:srgbClr val="50B46E"/>
              </a:buClr>
              <a:buSzPct val="115000"/>
            </a:pPr>
            <a:endParaRPr lang="en-US" spc="-30" dirty="0" smtClean="0"/>
          </a:p>
          <a:p>
            <a:pPr marL="180000" indent="-180000">
              <a:spcBef>
                <a:spcPts val="600"/>
              </a:spcBef>
              <a:buClr>
                <a:srgbClr val="50B46E"/>
              </a:buClr>
              <a:buSzPct val="115000"/>
            </a:pPr>
            <a:r>
              <a:rPr lang="ru-RU" spc="-30" dirty="0" smtClean="0"/>
              <a:t>Отчет </a:t>
            </a:r>
            <a:r>
              <a:rPr lang="ru-RU" spc="-30" dirty="0" smtClean="0"/>
              <a:t>об оценке имущественного комплекс опубликован на сайте </a:t>
            </a:r>
            <a:r>
              <a:rPr lang="en-US" spc="-30" dirty="0" smtClean="0"/>
              <a:t>fedresurs.ru (</a:t>
            </a:r>
            <a:r>
              <a:rPr lang="ru-RU" spc="-30" dirty="0" smtClean="0"/>
              <a:t>сообщение №9466136 22.08.2022)</a:t>
            </a:r>
          </a:p>
          <a:p>
            <a:pPr marL="180000" indent="-180000">
              <a:spcBef>
                <a:spcPts val="600"/>
              </a:spcBef>
              <a:buClr>
                <a:srgbClr val="50B46E"/>
              </a:buClr>
              <a:buSzPct val="115000"/>
            </a:pPr>
            <a:endParaRPr lang="ru-RU" spc="-3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4636" y="1421845"/>
            <a:ext cx="3965237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1560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solidFill>
                  <a:srgbClr val="50B46E"/>
                </a:solidFill>
                <a:latin typeface="+mj-lt"/>
                <a:ea typeface="+mj-ea"/>
                <a:cs typeface="Segoe UI" panose="020B0502040204020203" pitchFamily="34" charset="0"/>
              </a:rPr>
              <a:t>Основные условия </a:t>
            </a:r>
            <a:r>
              <a:rPr lang="ru-RU" sz="1800" b="1" dirty="0" smtClean="0">
                <a:solidFill>
                  <a:srgbClr val="50B46E"/>
                </a:solidFill>
                <a:latin typeface="+mj-lt"/>
                <a:ea typeface="+mj-ea"/>
                <a:cs typeface="Segoe UI" panose="020B0502040204020203" pitchFamily="34" charset="0"/>
              </a:rPr>
              <a:t>торгов</a:t>
            </a:r>
            <a:endParaRPr lang="ru-RU" sz="1800" b="1" dirty="0">
              <a:solidFill>
                <a:srgbClr val="50B46E"/>
              </a:solidFill>
              <a:latin typeface="+mj-lt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8" name="Прямоугольник 27">
            <a:hlinkClick r:id="rId5"/>
          </p:cNvPr>
          <p:cNvSpPr/>
          <p:nvPr/>
        </p:nvSpPr>
        <p:spPr>
          <a:xfrm>
            <a:off x="3696623" y="5972334"/>
            <a:ext cx="2470932" cy="383974"/>
          </a:xfrm>
          <a:prstGeom prst="rect">
            <a:avLst/>
          </a:prstGeom>
          <a:solidFill>
            <a:srgbClr val="50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b="1" dirty="0" smtClean="0">
                <a:solidFill>
                  <a:srgbClr val="FFFFFF"/>
                </a:solidFill>
              </a:rPr>
              <a:t>Assets@veb.ru</a:t>
            </a: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96623" y="5405908"/>
            <a:ext cx="2706190" cy="508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buClr>
                <a:srgbClr val="296BA5"/>
              </a:buClr>
              <a:buSzPct val="130000"/>
            </a:pPr>
            <a:r>
              <a:rPr lang="ru-RU" sz="1400" b="1" spc="-40" dirty="0">
                <a:solidFill>
                  <a:srgbClr val="000000"/>
                </a:solidFill>
              </a:rPr>
              <a:t>Телефон</a:t>
            </a:r>
          </a:p>
          <a:p>
            <a:pPr>
              <a:spcBef>
                <a:spcPts val="600"/>
              </a:spcBef>
              <a:buClr>
                <a:srgbClr val="296BA5"/>
              </a:buClr>
              <a:buSzPct val="130000"/>
            </a:pPr>
            <a:r>
              <a:rPr lang="ru-RU" sz="1400" spc="-40" dirty="0">
                <a:solidFill>
                  <a:srgbClr val="000000"/>
                </a:solidFill>
              </a:rPr>
              <a:t>+</a:t>
            </a:r>
            <a:r>
              <a:rPr lang="ru-RU" sz="1400" spc="-40" dirty="0" smtClean="0">
                <a:solidFill>
                  <a:srgbClr val="000000"/>
                </a:solidFill>
              </a:rPr>
              <a:t>7 (495) 604 6363</a:t>
            </a:r>
            <a:endParaRPr lang="ru-RU" sz="1400" spc="-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3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2.56230860219463441041E+00&quot;&gt;&lt;m_msothmcolidx val=&quot;0&quot;/&gt;&lt;m_rgb r=&quot;E8&quot; g=&quot;EB&quot; b=&quot;F0&quot;/&gt;&lt;/elem&gt;&lt;elem m_fUsage=&quot;1.04352048900000027309E+00&quot;&gt;&lt;m_msothmcolidx val=&quot;0&quot;/&gt;&lt;m_rgb r=&quot;99&quot; g=&quot;C1&quot; b=&quot;E6&quot;/&gt;&lt;/elem&gt;&lt;elem m_fUsage=&quot;8.10000000000000053291E-01&quot;&gt;&lt;m_msothmcolidx val=&quot;0&quot;/&gt;&lt;m_rgb r=&quot;D8&quot; g=&quot;E8&quot; b=&quot;F5&quot;/&gt;&lt;/elem&gt;&lt;elem m_fUsage=&quot;7.96105646460617544236E-01&quot;&gt;&lt;m_msothmcolidx val=&quot;0&quot;/&gt;&lt;m_rgb r=&quot;20&quot; g=&quot;B2&quot; b=&quot;AA&quot;/&gt;&lt;/elem&gt;&lt;elem m_fUsage=&quot;7.29000000000000092371E-01&quot;&gt;&lt;m_msothmcolidx val=&quot;0&quot;/&gt;&lt;m_rgb r=&quot;C1&quot; g=&quot;DA&quot; b=&quot;F0&quot;/&gt;&lt;/elem&gt;&lt;elem m_fUsage=&quot;6.74719878197236555550E-01&quot;&gt;&lt;m_msothmcolidx val=&quot;0&quot;/&gt;&lt;m_rgb r=&quot;29&quot; g=&quot;6B&quot; b=&quot;A5&quot;/&gt;&lt;/elem&gt;&lt;elem m_fUsage=&quot;6.24826838202925172183E-01&quot;&gt;&lt;m_msothmcolidx val=&quot;0&quot;/&gt;&lt;m_rgb r=&quot;A0&quot; g=&quot;AF&quot; b=&quot;C2&quot;/&gt;&lt;/elem&gt;&lt;elem m_fUsage=&quot;5.80491755234722184298E-01&quot;&gt;&lt;m_msothmcolidx val=&quot;0&quot;/&gt;&lt;m_rgb r=&quot;29&quot; g=&quot;6B&quot; b=&quot;A6&quot;/&gt;&lt;/elem&gt;&lt;elem m_fUsage=&quot;5.31441000000000163261E-01&quot;&gt;&lt;m_msothmcolidx val=&quot;0&quot;/&gt;&lt;m_rgb r=&quot;EA&quot; g=&quot;EA&quot; b=&quot;EA&quot;/&gt;&lt;/elem&gt;&lt;elem m_fUsage=&quot;4.78296900000000135833E-01&quot;&gt;&lt;m_msothmcolidx val=&quot;0&quot;/&gt;&lt;m_rgb r=&quot;D8&quot; g=&quot;D8&quot; b=&quot;D8&quot;/&gt;&lt;/elem&gt;&lt;elem m_fUsage=&quot;4.30467210000000155556E-01&quot;&gt;&lt;m_msothmcolidx val=&quot;0&quot;/&gt;&lt;m_rgb r=&quot;D6&quot; g=&quot;D6&quot; b=&quot;D6&quot;/&gt;&lt;/elem&gt;&lt;elem m_fUsage=&quot;2.53799479599542521235E-01&quot;&gt;&lt;m_msothmcolidx val=&quot;0&quot;/&gt;&lt;m_rgb r=&quot;76&quot; g=&quot;E7&quot; b=&quot;E1&quot;/&gt;&lt;/elem&gt;&lt;elem m_fUsage=&quot;1.21576654590569363523E-01&quot;&gt;&lt;m_msothmcolidx val=&quot;0&quot;/&gt;&lt;m_rgb r=&quot;FD&quot; g=&quot;D8&quot; b=&quot;AA&quot;/&gt;&lt;/elem&gt;&lt;elem m_fUsage=&quot;1.19532535579157703221E-01&quot;&gt;&lt;m_msothmcolidx val=&quot;0&quot;/&gt;&lt;m_rgb r=&quot;CD&quot; g=&quot;F5&quot; b=&quot;F3&quot;/&gt;&lt;/elem&gt;&lt;elem m_fUsage=&quot;9.94320951691580329213E-02&quot;&gt;&lt;m_msothmcolidx val=&quot;0&quot;/&gt;&lt;m_rgb r=&quot;BC&quot; g=&quot;EA&quot; b=&quot;E7&quot;/&gt;&lt;/elem&gt;&lt;elem m_fUsage=&quot;7.97664430768725701837E-02&quot;&gt;&lt;m_msothmcolidx val=&quot;0&quot;/&gt;&lt;m_rgb r=&quot;25&quot; g=&quot;CD&quot; b=&quot;C5&quot;/&gt;&lt;/elem&gt;&lt;elem m_fUsage=&quot;3.99508801613394082253E-02&quot;&gt;&lt;m_msothmcolidx val=&quot;0&quot;/&gt;&lt;m_rgb r=&quot;CC&quot; g=&quot;D3&quot; b=&quot;DE&quot;/&gt;&lt;/elem&gt;&lt;elem m_fUsage=&quot;7.32699013464314236055E-03&quot;&gt;&lt;m_msothmcolidx val=&quot;0&quot;/&gt;&lt;m_rgb r=&quot;D9&quot; g=&quot;D9&quot; b=&quot;D9&quot;/&gt;&lt;/elem&gt;&lt;elem m_fUsage=&quot;4.63839768658810738117E-03&quot;&gt;&lt;m_msothmcolidx val=&quot;0&quot;/&gt;&lt;m_rgb r=&quot;BD&quot; g=&quot;C7&quot; b=&quot;D5&quot;/&gt;&lt;/elem&gt;&lt;elem m_fUsage=&quot;3.71853190716375401823E-03&quot;&gt;&lt;m_msothmcolidx val=&quot;0&quot;/&gt;&lt;m_rgb r=&quot;50&quot; g=&quot;B4&quot; b=&quot;6E&quot;/&gt;&lt;/elem&gt;&lt;elem m_fUsage=&quot;1.68769536021427194600E-03&quot;&gt;&lt;m_msothmcolidx val=&quot;0&quot;/&gt;&lt;m_rgb r=&quot;BF&quot; g=&quot;BF&quot; b=&quot;BF&quot;/&gt;&lt;/elem&gt;&lt;elem m_fUsage=&quot;1.61730926992299014339E-03&quot;&gt;&lt;m_msothmcolidx val=&quot;0&quot;/&gt;&lt;m_rgb r=&quot;D6&quot; g=&quot;DC&quot; b=&quot;E5&quot;/&gt;&lt;/elem&gt;&lt;elem m_fUsage=&quot;1.18465232685112690711E-03&quot;&gt;&lt;m_msothmcolidx val=&quot;0&quot;/&gt;&lt;m_rgb r=&quot;3E&quot; g=&quot;3E&quot; b=&quot;AE&quot;/&gt;&lt;/elem&gt;&lt;elem m_fUsage=&quot;6.96198609130886550238E-04&quot;&gt;&lt;m_msothmcolidx val=&quot;0&quot;/&gt;&lt;m_rgb r=&quot;80&quot; g=&quot;80&quot; b=&quot;7E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heme/theme1.xml><?xml version="1.0" encoding="utf-8"?>
<a:theme xmlns:a="http://schemas.openxmlformats.org/drawingml/2006/main" name="ВЭБ.РФ 16х9 v1">
  <a:themeElements>
    <a:clrScheme name="Другая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8706"/>
      </a:accent1>
      <a:accent2>
        <a:srgbClr val="2CB5B4"/>
      </a:accent2>
      <a:accent3>
        <a:srgbClr val="296BA5"/>
      </a:accent3>
      <a:accent4>
        <a:srgbClr val="EFEFF2"/>
      </a:accent4>
      <a:accent5>
        <a:srgbClr val="221626"/>
      </a:accent5>
      <a:accent6>
        <a:srgbClr val="FFFFFF"/>
      </a:accent6>
      <a:hlink>
        <a:srgbClr val="0563C1"/>
      </a:hlink>
      <a:folHlink>
        <a:srgbClr val="954F72"/>
      </a:folHlink>
    </a:clrScheme>
    <a:fontScheme name="ВЭБ.РФ">
      <a:majorFont>
        <a:latin typeface="DIN Pro Cond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AFA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anchor="t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ВЭБ.РФ 16х9 v1" id="{FCFF8AFE-EA4C-964F-9703-79136DF15CAA}" vid="{F105DA9B-3430-9247-A0B7-41616A3A20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ВЭБ.РФ 16х9 v1</Template>
  <TotalTime>80844</TotalTime>
  <Words>183</Words>
  <Application>Microsoft Office PowerPoint</Application>
  <PresentationFormat>Произвольный</PresentationFormat>
  <Paragraphs>48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Arial</vt:lpstr>
      <vt:lpstr>Tahoma</vt:lpstr>
      <vt:lpstr>Calibri</vt:lpstr>
      <vt:lpstr>Segoe UI</vt:lpstr>
      <vt:lpstr>Segoe UI Light</vt:lpstr>
      <vt:lpstr>DIN Pro Cond Bold</vt:lpstr>
      <vt:lpstr>Pragmatica Light</vt:lpstr>
      <vt:lpstr>DIN Pro Regular</vt:lpstr>
      <vt:lpstr>ВЭБ.РФ 16х9 v1</vt:lpstr>
      <vt:lpstr>Слайд think-cell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 Антон Сергеевич</dc:creator>
  <cp:lastModifiedBy>user</cp:lastModifiedBy>
  <cp:revision>2176</cp:revision>
  <cp:lastPrinted>2021-08-04T14:28:31Z</cp:lastPrinted>
  <dcterms:created xsi:type="dcterms:W3CDTF">2020-08-04T13:35:09Z</dcterms:created>
  <dcterms:modified xsi:type="dcterms:W3CDTF">2023-02-06T11:15:00Z</dcterms:modified>
</cp:coreProperties>
</file>